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5" r:id="rId2"/>
    <p:sldMasterId id="2147483661" r:id="rId3"/>
    <p:sldMasterId id="2147483674" r:id="rId4"/>
  </p:sldMasterIdLst>
  <p:notesMasterIdLst>
    <p:notesMasterId r:id="rId9"/>
  </p:notesMasterIdLst>
  <p:sldIdLst>
    <p:sldId id="642" r:id="rId5"/>
    <p:sldId id="643" r:id="rId6"/>
    <p:sldId id="644" r:id="rId7"/>
    <p:sldId id="64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95D3"/>
    <a:srgbClr val="64BD2C"/>
    <a:srgbClr val="9AD7FF"/>
    <a:srgbClr val="76A317"/>
    <a:srgbClr val="FFF9C8"/>
    <a:srgbClr val="635D8F"/>
    <a:srgbClr val="5D6F90"/>
    <a:srgbClr val="4E8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4" autoAdjust="0"/>
    <p:restoredTop sz="94675" autoAdjust="0"/>
  </p:normalViewPr>
  <p:slideViewPr>
    <p:cSldViewPr snapToGrid="0" snapToObjects="1">
      <p:cViewPr>
        <p:scale>
          <a:sx n="100" d="100"/>
          <a:sy n="100" d="100"/>
        </p:scale>
        <p:origin x="-904" y="-152"/>
      </p:cViewPr>
      <p:guideLst>
        <p:guide orient="horz" pos="2186"/>
        <p:guide pos="28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4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73E13-7FAB-3249-9A89-1AF361BD4C80}" type="datetimeFigureOut">
              <a:rPr lang="en-US" smtClean="0"/>
              <a:pPr/>
              <a:t>3/18/13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1EC89-D15F-3741-9804-213CE68A02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38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41132" y="6642556"/>
            <a:ext cx="68835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Proprietary and Confidential. ©2012 Kingsdown, Inc. All rights reserved.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F6DCB-676E-4A48-9E15-D71018F5EE68}" type="datetimeFigureOut">
              <a:rPr lang="en-US" smtClean="0"/>
              <a:pPr/>
              <a:t>3/18/13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BC0F33-C441-DE4B-92B7-BA3E45EE8F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F6DCB-676E-4A48-9E15-D71018F5EE68}" type="datetimeFigureOut">
              <a:rPr lang="en-US" smtClean="0"/>
              <a:pPr/>
              <a:t>3/18/13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BC0F33-C441-DE4B-92B7-BA3E45EE8F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6A2670-2250-FA43-B790-694A056E1DDE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0281A-514D-CF4B-89D3-9815AFF9E9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94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6A2670-2250-FA43-B790-694A056E1DDE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0281A-514D-CF4B-89D3-9815AFF9E9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6A2670-2250-FA43-B790-694A056E1DDE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0281A-514D-CF4B-89D3-9815AFF9E9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36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6A2670-2250-FA43-B790-694A056E1DDE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0281A-514D-CF4B-89D3-9815AFF9E9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2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6A2670-2250-FA43-B790-694A056E1DDE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0281A-514D-CF4B-89D3-9815AFF9E9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52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6A2670-2250-FA43-B790-694A056E1DDE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0281A-514D-CF4B-89D3-9815AFF9E9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08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6A2670-2250-FA43-B790-694A056E1DDE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0281A-514D-CF4B-89D3-9815AFF9E9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14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6A2670-2250-FA43-B790-694A056E1DDE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0281A-514D-CF4B-89D3-9815AFF9E9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5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F6DCB-676E-4A48-9E15-D71018F5EE68}" type="datetimeFigureOut">
              <a:rPr lang="en-US" smtClean="0"/>
              <a:pPr/>
              <a:t>3/18/13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BC0F33-C441-DE4B-92B7-BA3E45EE8F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6A2670-2250-FA43-B790-694A056E1DDE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0281A-514D-CF4B-89D3-9815AFF9E9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78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6A2670-2250-FA43-B790-694A056E1DDE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0281A-514D-CF4B-89D3-9815AFF9E9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64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6A2670-2250-FA43-B790-694A056E1DDE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0281A-514D-CF4B-89D3-9815AFF9E9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22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637F67-F5F9-F741-AEBE-EEE9D4521866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D3028-F831-D44B-A488-42B012733B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54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637F67-F5F9-F741-AEBE-EEE9D4521866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D3028-F831-D44B-A488-42B012733B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00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637F67-F5F9-F741-AEBE-EEE9D4521866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D3028-F831-D44B-A488-42B012733B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24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637F67-F5F9-F741-AEBE-EEE9D4521866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D3028-F831-D44B-A488-42B012733B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36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637F67-F5F9-F741-AEBE-EEE9D4521866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D3028-F831-D44B-A488-42B012733B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27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637F67-F5F9-F741-AEBE-EEE9D4521866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D3028-F831-D44B-A488-42B012733B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43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637F67-F5F9-F741-AEBE-EEE9D4521866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D3028-F831-D44B-A488-42B012733B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9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F6DCB-676E-4A48-9E15-D71018F5EE68}" type="datetimeFigureOut">
              <a:rPr lang="en-US" smtClean="0"/>
              <a:pPr/>
              <a:t>3/18/13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BC0F33-C441-DE4B-92B7-BA3E45EE8F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637F67-F5F9-F741-AEBE-EEE9D4521866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D3028-F831-D44B-A488-42B012733B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84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637F67-F5F9-F741-AEBE-EEE9D4521866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D3028-F831-D44B-A488-42B012733B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38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637F67-F5F9-F741-AEBE-EEE9D4521866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D3028-F831-D44B-A488-42B012733B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39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637F67-F5F9-F741-AEBE-EEE9D4521866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D3028-F831-D44B-A488-42B012733B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843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41132" y="6642556"/>
            <a:ext cx="68835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Proprietary and Confidential. ©2011 Kingsdown, Inc. All rights reserved.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4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41132" y="6642556"/>
            <a:ext cx="68835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Proprietary and Confidential. ©2011 Kingsdown, Inc. All rights reserved.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44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41132" y="6642556"/>
            <a:ext cx="68835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Proprietary and Confidential. ©2011 Kingsdown, Inc. All rights reserved.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44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41132" y="6642556"/>
            <a:ext cx="68835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Proprietary and Confidential. ©2011 Kingsdown, Inc. All rights reserved.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4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41132" y="6642556"/>
            <a:ext cx="68835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Proprietary and Confidential. ©2011 Kingsdown, Inc. All rights reserved.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44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41132" y="6642556"/>
            <a:ext cx="68835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Proprietary and Confidential. ©2011 Kingsdown, Inc. All rights reserved.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F6DCB-676E-4A48-9E15-D71018F5EE68}" type="datetimeFigureOut">
              <a:rPr lang="en-US" smtClean="0"/>
              <a:pPr/>
              <a:t>3/18/13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BC0F33-C441-DE4B-92B7-BA3E45EE8F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41132" y="6642556"/>
            <a:ext cx="68835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Proprietary and Confidential. ©2011 Kingsdown, Inc. All rights reserved.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44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41132" y="6642556"/>
            <a:ext cx="68835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Proprietary and Confidential. ©2011 Kingsdown, Inc. All rights reserved.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4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41132" y="6642556"/>
            <a:ext cx="68835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Proprietary and Confidential. ©2011 Kingsdown, Inc. All rights reserved.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44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41132" y="6642556"/>
            <a:ext cx="68835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Proprietary and Confidential. ©2011 Kingsdown, Inc. All rights reserved.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44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2466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0DFA9B-ECF9-E24D-86BB-082EAFADD091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DCCD10-77BA-8C4C-86E1-BAF746B88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581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0DFA9B-ECF9-E24D-86BB-082EAFADD091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DCCD10-77BA-8C4C-86E1-BAF746B88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727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0DFA9B-ECF9-E24D-86BB-082EAFADD091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DCCD10-77BA-8C4C-86E1-BAF746B88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008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0DFA9B-ECF9-E24D-86BB-082EAFADD091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DCCD10-77BA-8C4C-86E1-BAF746B88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077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0DFA9B-ECF9-E24D-86BB-082EAFADD091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DCCD10-77BA-8C4C-86E1-BAF746B88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5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F6DCB-676E-4A48-9E15-D71018F5EE68}" type="datetimeFigureOut">
              <a:rPr lang="en-US" smtClean="0"/>
              <a:pPr/>
              <a:t>3/18/13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BC0F33-C441-DE4B-92B7-BA3E45EE8F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0DFA9B-ECF9-E24D-86BB-082EAFADD091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DCCD10-77BA-8C4C-86E1-BAF746B88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563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0DFA9B-ECF9-E24D-86BB-082EAFADD091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DCCD10-77BA-8C4C-86E1-BAF746B88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744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0DFA9B-ECF9-E24D-86BB-082EAFADD091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DCCD10-77BA-8C4C-86E1-BAF746B88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814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0DFA9B-ECF9-E24D-86BB-082EAFADD091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DCCD10-77BA-8C4C-86E1-BAF746B88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489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0DFA9B-ECF9-E24D-86BB-082EAFADD091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DCCD10-77BA-8C4C-86E1-BAF746B88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825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0DFA9B-ECF9-E24D-86BB-082EAFADD091}" type="datetimeFigureOut">
              <a:rPr lang="en-US" smtClean="0"/>
              <a:pPr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DCCD10-77BA-8C4C-86E1-BAF746B88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008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ingsdown Inc Grey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69" y="259833"/>
            <a:ext cx="2423660" cy="457201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71450" y="717034"/>
            <a:ext cx="885825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2994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ingsdown Inc Grey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69" y="259833"/>
            <a:ext cx="2423660" cy="457201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71450" y="717034"/>
            <a:ext cx="885825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1713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ingsdown Inc Grey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69" y="259833"/>
            <a:ext cx="2423660" cy="457201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71450" y="717034"/>
            <a:ext cx="885825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5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F6DCB-676E-4A48-9E15-D71018F5EE68}" type="datetimeFigureOut">
              <a:rPr lang="en-US" smtClean="0"/>
              <a:pPr/>
              <a:t>3/18/13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BC0F33-C441-DE4B-92B7-BA3E45EE8F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ingsdown Inc Grey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69" y="259833"/>
            <a:ext cx="2423660" cy="457201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71450" y="717034"/>
            <a:ext cx="885825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34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F6DCB-676E-4A48-9E15-D71018F5EE68}" type="datetimeFigureOut">
              <a:rPr lang="en-US" smtClean="0"/>
              <a:pPr/>
              <a:t>3/18/13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BC0F33-C441-DE4B-92B7-BA3E45EE8F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F6DCB-676E-4A48-9E15-D71018F5EE68}" type="datetimeFigureOut">
              <a:rPr lang="en-US" smtClean="0"/>
              <a:pPr/>
              <a:t>3/18/13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BC0F33-C441-DE4B-92B7-BA3E45EE8F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F6DCB-676E-4A48-9E15-D71018F5EE68}" type="datetimeFigureOut">
              <a:rPr lang="en-US" smtClean="0"/>
              <a:pPr/>
              <a:t>3/18/13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BC0F33-C441-DE4B-92B7-BA3E45EE8F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theme" Target="../theme/theme3.xml"/><Relationship Id="rId24" Type="http://schemas.openxmlformats.org/officeDocument/2006/relationships/image" Target="../media/image2.png"/><Relationship Id="rId2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ngsdown Inc GreyBlue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69" y="259833"/>
            <a:ext cx="2423660" cy="457201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71450" y="717034"/>
            <a:ext cx="885825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141132" y="6642556"/>
            <a:ext cx="68835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Proprietary and Confidential. ©2012 Kingsdown, Inc. All rights reserved.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ingsdown Inc GreyBlue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69" y="259833"/>
            <a:ext cx="2423660" cy="45720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71450" y="717034"/>
            <a:ext cx="885825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87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eep to Live Institute PDF4.pn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152400"/>
            <a:ext cx="1803400" cy="94501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095500" y="508000"/>
            <a:ext cx="6858000" cy="0"/>
          </a:xfrm>
          <a:prstGeom prst="line">
            <a:avLst/>
          </a:prstGeom>
          <a:ln>
            <a:solidFill>
              <a:srgbClr val="64BD2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68300" y="1135514"/>
            <a:ext cx="0" cy="5620886"/>
          </a:xfrm>
          <a:prstGeom prst="line">
            <a:avLst/>
          </a:prstGeom>
          <a:ln>
            <a:solidFill>
              <a:srgbClr val="64BD2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tL Seal.7.5 copy. gold shimmer.png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139700"/>
            <a:ext cx="711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3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40" r:id="rId2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25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94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05200"/>
            <a:ext cx="3807630" cy="19392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0030" y="1205642"/>
            <a:ext cx="200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 smtClean="0"/>
              <a:t>LEGACY</a:t>
            </a:r>
            <a:endParaRPr lang="en-US" sz="2400" b="1" dirty="0"/>
          </a:p>
        </p:txBody>
      </p:sp>
      <p:graphicFrame>
        <p:nvGraphicFramePr>
          <p:cNvPr id="6" name="Group 1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951836"/>
              </p:ext>
            </p:extLst>
          </p:nvPr>
        </p:nvGraphicFramePr>
        <p:xfrm>
          <a:off x="3771898" y="701233"/>
          <a:ext cx="5007535" cy="4677976"/>
        </p:xfrm>
        <a:graphic>
          <a:graphicData uri="http://schemas.openxmlformats.org/drawingml/2006/table">
            <a:tbl>
              <a:tblPr/>
              <a:tblGrid>
                <a:gridCol w="929335"/>
                <a:gridCol w="1359400"/>
                <a:gridCol w="1359400"/>
                <a:gridCol w="1359400"/>
              </a:tblGrid>
              <a:tr h="32770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Calibri" charset="0"/>
                        </a:rPr>
                        <a:t>KINGSDOWN LEGACY</a:t>
                      </a:r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70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Calibri" charset="0"/>
                        </a:rPr>
                        <a:t>MODEL #</a:t>
                      </a:r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2053</a:t>
                      </a:r>
                      <a:endParaRPr lang="en-US" sz="800" dirty="0"/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2054</a:t>
                      </a:r>
                      <a:endParaRPr lang="en-US" sz="800" dirty="0"/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2110</a:t>
                      </a:r>
                      <a:endParaRPr lang="en-US" sz="800" dirty="0"/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70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Calibri" charset="0"/>
                        </a:rPr>
                        <a:t>NAME /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Calibri" charset="0"/>
                        </a:rPr>
                        <a:t>COMFORT LEVELS</a:t>
                      </a:r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Legacy</a:t>
                      </a:r>
                    </a:p>
                    <a:p>
                      <a:pPr algn="ctr"/>
                      <a:r>
                        <a:rPr lang="en-US" sz="1200" b="1" dirty="0" smtClean="0"/>
                        <a:t>Pillow Top</a:t>
                      </a:r>
                      <a:endParaRPr lang="en-US" sz="1200" b="1" dirty="0"/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Legacy</a:t>
                      </a:r>
                    </a:p>
                    <a:p>
                      <a:pPr algn="ctr"/>
                      <a:r>
                        <a:rPr lang="en-US" sz="1200" b="1" dirty="0" smtClean="0"/>
                        <a:t>Plush</a:t>
                      </a:r>
                      <a:endParaRPr lang="en-US" sz="1200" b="1" dirty="0"/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Legacy </a:t>
                      </a:r>
                    </a:p>
                    <a:p>
                      <a:pPr algn="ctr"/>
                      <a:r>
                        <a:rPr lang="en-US" sz="1200" b="1" dirty="0" smtClean="0"/>
                        <a:t>Firm</a:t>
                      </a:r>
                      <a:endParaRPr lang="en-US" sz="1200" b="1" dirty="0"/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18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Calibri" charset="0"/>
                        </a:rPr>
                        <a:t>QUILT</a:t>
                      </a:r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.7 </a:t>
                      </a:r>
                      <a:r>
                        <a:rPr lang="en-US" sz="800" dirty="0" err="1" smtClean="0"/>
                        <a:t>oz</a:t>
                      </a:r>
                      <a:r>
                        <a:rPr lang="en-US" sz="800" dirty="0" smtClean="0"/>
                        <a:t> FR Fiber</a:t>
                      </a:r>
                    </a:p>
                    <a:p>
                      <a:pPr algn="ctr"/>
                      <a:r>
                        <a:rPr lang="en-US" sz="800" dirty="0" smtClean="0"/>
                        <a:t>1 ¼” Quilting</a:t>
                      </a:r>
                      <a:r>
                        <a:rPr lang="en-US" sz="800" baseline="0" dirty="0" smtClean="0"/>
                        <a:t> Poly</a:t>
                      </a:r>
                    </a:p>
                    <a:p>
                      <a:pPr algn="ctr"/>
                      <a:r>
                        <a:rPr lang="en-US" sz="800" baseline="0" dirty="0" smtClean="0"/>
                        <a:t>1 </a:t>
                      </a:r>
                      <a:r>
                        <a:rPr lang="en-US" sz="800" baseline="0" dirty="0" err="1" smtClean="0"/>
                        <a:t>oz</a:t>
                      </a:r>
                      <a:r>
                        <a:rPr lang="en-US" sz="800" baseline="0" dirty="0" smtClean="0"/>
                        <a:t> Conjugate Fiber</a:t>
                      </a:r>
                      <a:endParaRPr lang="en-US" sz="800" dirty="0"/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.7 </a:t>
                      </a:r>
                      <a:r>
                        <a:rPr lang="en-US" sz="800" dirty="0" err="1" smtClean="0"/>
                        <a:t>oz</a:t>
                      </a:r>
                      <a:r>
                        <a:rPr lang="en-US" sz="800" dirty="0" smtClean="0"/>
                        <a:t> FR Fiber</a:t>
                      </a:r>
                    </a:p>
                    <a:p>
                      <a:pPr algn="ctr"/>
                      <a:r>
                        <a:rPr lang="en-US" sz="800" dirty="0" smtClean="0"/>
                        <a:t>7/16” Quilting Poly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7/16” Quilting Poly</a:t>
                      </a:r>
                    </a:p>
                    <a:p>
                      <a:pPr algn="ctr"/>
                      <a:endParaRPr lang="en-US" sz="800" dirty="0"/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60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Calibri" charset="0"/>
                        </a:rPr>
                        <a:t>PILLOW/EURO</a:t>
                      </a:r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 ½” Conv. Support Foam</a:t>
                      </a:r>
                    </a:p>
                    <a:p>
                      <a:pPr algn="ctr"/>
                      <a:r>
                        <a:rPr lang="en-US" sz="800" dirty="0" smtClean="0"/>
                        <a:t>1 ½” Conv. </a:t>
                      </a:r>
                      <a:r>
                        <a:rPr lang="en-US" sz="800" dirty="0" err="1" smtClean="0"/>
                        <a:t>SuperSoft</a:t>
                      </a:r>
                      <a:r>
                        <a:rPr lang="en-US" sz="800" dirty="0" smtClean="0"/>
                        <a:t> Foam</a:t>
                      </a:r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n/a</a:t>
                      </a:r>
                      <a:endParaRPr lang="en-US" sz="800" dirty="0"/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n/a</a:t>
                      </a:r>
                      <a:endParaRPr lang="en-US" sz="800" dirty="0"/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Calibri" charset="0"/>
                        </a:rPr>
                        <a:t>COMFORT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Calibri" charset="0"/>
                        </a:rPr>
                        <a:t>UPHOLSTERY</a:t>
                      </a:r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1” Firm </a:t>
                      </a:r>
                      <a:r>
                        <a:rPr lang="en-US" sz="800" dirty="0" err="1" smtClean="0"/>
                        <a:t>Kingsfoam</a:t>
                      </a:r>
                      <a:endParaRPr lang="en-US" sz="800" dirty="0" smtClean="0"/>
                    </a:p>
                    <a:p>
                      <a:pPr algn="ctr"/>
                      <a:r>
                        <a:rPr lang="en-US" sz="800" dirty="0" smtClean="0"/>
                        <a:t>¾</a:t>
                      </a:r>
                      <a:r>
                        <a:rPr lang="en-US" sz="800" smtClean="0"/>
                        <a:t>” Foam</a:t>
                      </a:r>
                      <a:endParaRPr lang="en-US" sz="800"/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 ½” Conv. </a:t>
                      </a:r>
                      <a:r>
                        <a:rPr lang="en-US" sz="800" dirty="0" err="1" smtClean="0"/>
                        <a:t>SuperSoft</a:t>
                      </a:r>
                      <a:endParaRPr lang="en-US" sz="800" dirty="0" smtClean="0"/>
                    </a:p>
                    <a:p>
                      <a:pPr algn="ctr"/>
                      <a:r>
                        <a:rPr lang="en-US" sz="800" dirty="0" smtClean="0"/>
                        <a:t>1” </a:t>
                      </a:r>
                      <a:r>
                        <a:rPr lang="en-US" sz="800" dirty="0" err="1" smtClean="0"/>
                        <a:t>SuperSoft</a:t>
                      </a:r>
                      <a:endParaRPr lang="en-US" sz="800" dirty="0" smtClean="0"/>
                    </a:p>
                    <a:p>
                      <a:pPr algn="ctr"/>
                      <a:r>
                        <a:rPr lang="en-US" sz="800" dirty="0" smtClean="0"/>
                        <a:t>¾” Foam</a:t>
                      </a:r>
                      <a:endParaRPr lang="en-US" sz="800" dirty="0"/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 ½” Conv. Firm </a:t>
                      </a:r>
                      <a:r>
                        <a:rPr lang="en-US" sz="800" dirty="0" err="1" smtClean="0"/>
                        <a:t>Kingsfoam</a:t>
                      </a:r>
                      <a:endParaRPr lang="en-US" sz="800" dirty="0" smtClean="0"/>
                    </a:p>
                    <a:p>
                      <a:pPr algn="ctr"/>
                      <a:r>
                        <a:rPr lang="en-US" sz="800" dirty="0" smtClean="0"/>
                        <a:t>1” Firm </a:t>
                      </a:r>
                      <a:r>
                        <a:rPr lang="en-US" sz="800" dirty="0" err="1" smtClean="0"/>
                        <a:t>Kingsfoam</a:t>
                      </a:r>
                      <a:endParaRPr lang="en-US" sz="800" dirty="0" smtClean="0"/>
                    </a:p>
                    <a:p>
                      <a:pPr algn="ctr"/>
                      <a:r>
                        <a:rPr lang="en-US" sz="800" dirty="0" smtClean="0"/>
                        <a:t>¾” Foam</a:t>
                      </a:r>
                      <a:endParaRPr lang="en-US" sz="800" dirty="0"/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Calibri" charset="0"/>
                        </a:rPr>
                        <a:t>LUMBAR SUPPORT</a:t>
                      </a:r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3/8” CHILLY WAVE™ Lumbar</a:t>
                      </a:r>
                      <a:r>
                        <a:rPr lang="en-US" sz="800" baseline="0" dirty="0" smtClean="0"/>
                        <a:t> Support Band</a:t>
                      </a:r>
                      <a:endParaRPr lang="en-US" sz="800" dirty="0"/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Calibri" charset="0"/>
                        </a:rPr>
                        <a:t>COIL UNIT</a:t>
                      </a:r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dirty="0" err="1" smtClean="0"/>
                        <a:t>Versare</a:t>
                      </a:r>
                      <a:r>
                        <a:rPr lang="en-US" sz="800" dirty="0" smtClean="0"/>
                        <a:t> Layer</a:t>
                      </a:r>
                    </a:p>
                    <a:p>
                      <a:pPr algn="ctr"/>
                      <a:r>
                        <a:rPr lang="en-US" sz="800" dirty="0" smtClean="0"/>
                        <a:t>7” 14 Ga.</a:t>
                      </a:r>
                    </a:p>
                    <a:p>
                      <a:pPr algn="ctr"/>
                      <a:r>
                        <a:rPr lang="en-US" sz="800" dirty="0" smtClean="0"/>
                        <a:t>Twin: 360 Full: 520 Queen: 630 King 798</a:t>
                      </a:r>
                    </a:p>
                    <a:p>
                      <a:pPr algn="ctr"/>
                      <a:r>
                        <a:rPr lang="en-US" sz="800" dirty="0" err="1" smtClean="0"/>
                        <a:t>Versare</a:t>
                      </a:r>
                      <a:r>
                        <a:rPr lang="en-US" sz="800" dirty="0" smtClean="0"/>
                        <a:t> Layer</a:t>
                      </a:r>
                      <a:endParaRPr lang="en-US" sz="800" dirty="0"/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dirty="0"/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2970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Calibri" charset="0"/>
                        </a:rPr>
                        <a:t>BASE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Calibri" charset="0"/>
                        </a:rPr>
                        <a:t>UPHOLSTERY</a:t>
                      </a:r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¾” Base foam</a:t>
                      </a:r>
                    </a:p>
                    <a:p>
                      <a:pPr algn="ctr"/>
                      <a:r>
                        <a:rPr lang="en-US" sz="800" dirty="0" smtClean="0"/>
                        <a:t>¾” Base foam</a:t>
                      </a:r>
                      <a:endParaRPr lang="en-US" sz="800"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/>
                        <a:t>¾” Base foam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27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Calibri" charset="0"/>
                        </a:rPr>
                        <a:t>EDGE SUPPORT</a:t>
                      </a:r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Full Body Surround™</a:t>
                      </a:r>
                      <a:endParaRPr lang="en-US" sz="800" dirty="0"/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Calibri" charset="0"/>
                      </a:endParaRPr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Calibri" charset="0"/>
                      </a:endParaRPr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18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Calibri" charset="0"/>
                        </a:rPr>
                        <a:t>FOUNDATION/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Calibri" charset="0"/>
                        </a:rPr>
                        <a:t>BOX SPRING</a:t>
                      </a:r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Wood</a:t>
                      </a:r>
                      <a:endParaRPr lang="en-US" sz="800" dirty="0"/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Calibri" charset="0"/>
                      </a:endParaRPr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Calibri" charset="0"/>
                      </a:endParaRPr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287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Calibri" charset="0"/>
                        </a:rPr>
                        <a:t>WARRANTY</a:t>
                      </a:r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 Years</a:t>
                      </a:r>
                      <a:endParaRPr lang="en-US" sz="800" dirty="0"/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Calibri" charset="0"/>
                      </a:endParaRPr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53978" marR="53978" marT="29688" marB="29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Kingsdown Passions Collection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933" y="291528"/>
            <a:ext cx="2662147" cy="117320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6710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71204" y="302361"/>
            <a:ext cx="1862409" cy="6555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HEIGHT: 15.5”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QUILT</a:t>
            </a:r>
          </a:p>
          <a:p>
            <a:r>
              <a:rPr lang="en-US" sz="1200" dirty="0" smtClean="0"/>
              <a:t>.7 </a:t>
            </a:r>
            <a:r>
              <a:rPr lang="en-US" sz="1200" dirty="0" err="1" smtClean="0"/>
              <a:t>oz</a:t>
            </a:r>
            <a:r>
              <a:rPr lang="en-US" sz="1200" dirty="0" smtClean="0"/>
              <a:t> FR Fiber</a:t>
            </a:r>
          </a:p>
          <a:p>
            <a:r>
              <a:rPr lang="en-US" sz="1200" dirty="0" smtClean="0"/>
              <a:t>1 ¼” Quilting Poly</a:t>
            </a:r>
          </a:p>
          <a:p>
            <a:r>
              <a:rPr lang="en-US" sz="1200" dirty="0" smtClean="0"/>
              <a:t>1 </a:t>
            </a:r>
            <a:r>
              <a:rPr lang="en-US" sz="1200" dirty="0" err="1" smtClean="0"/>
              <a:t>oz</a:t>
            </a:r>
            <a:r>
              <a:rPr lang="en-US" sz="1200" dirty="0" smtClean="0"/>
              <a:t> Conjugate Fiber</a:t>
            </a:r>
          </a:p>
          <a:p>
            <a:endParaRPr lang="en-US" sz="1200" dirty="0"/>
          </a:p>
          <a:p>
            <a:r>
              <a:rPr lang="en-US" sz="1200" b="1" dirty="0" smtClean="0"/>
              <a:t>PILLOW TOP</a:t>
            </a:r>
            <a:endParaRPr lang="en-US" sz="1200" b="1" dirty="0"/>
          </a:p>
          <a:p>
            <a:r>
              <a:rPr lang="en-US" sz="1200" dirty="0" smtClean="0"/>
              <a:t>1 ½” Conv. Support Foam</a:t>
            </a:r>
          </a:p>
          <a:p>
            <a:r>
              <a:rPr lang="en-US" sz="1200" dirty="0" smtClean="0"/>
              <a:t>1 ½” Conv. </a:t>
            </a:r>
            <a:r>
              <a:rPr lang="en-US" sz="1200" dirty="0" err="1" smtClean="0"/>
              <a:t>SuperSoft</a:t>
            </a:r>
            <a:r>
              <a:rPr lang="en-US" sz="1200" dirty="0" smtClean="0"/>
              <a:t> Foam</a:t>
            </a:r>
            <a:endParaRPr lang="en-US" sz="1200" dirty="0"/>
          </a:p>
          <a:p>
            <a:endParaRPr lang="en-US" sz="1200" dirty="0"/>
          </a:p>
          <a:p>
            <a:r>
              <a:rPr lang="en-US" sz="1200" b="1" dirty="0" smtClean="0"/>
              <a:t>UNIT</a:t>
            </a:r>
          </a:p>
          <a:p>
            <a:r>
              <a:rPr lang="en-US" sz="1200" dirty="0" smtClean="0"/>
              <a:t>1” Firm </a:t>
            </a:r>
            <a:r>
              <a:rPr lang="en-US" sz="1200" dirty="0" err="1" smtClean="0"/>
              <a:t>Kingsfoam</a:t>
            </a:r>
            <a:endParaRPr lang="en-US" sz="1200" dirty="0" smtClean="0"/>
          </a:p>
          <a:p>
            <a:r>
              <a:rPr lang="en-US" sz="1200" dirty="0" smtClean="0"/>
              <a:t>3/8” CHILLY WAVE™ </a:t>
            </a:r>
          </a:p>
          <a:p>
            <a:r>
              <a:rPr lang="en-US" sz="1200" dirty="0" smtClean="0"/>
              <a:t>Memory Foam</a:t>
            </a:r>
          </a:p>
          <a:p>
            <a:r>
              <a:rPr lang="en-US" sz="1200" dirty="0" smtClean="0"/>
              <a:t>Lumbar Support Band</a:t>
            </a:r>
          </a:p>
          <a:p>
            <a:r>
              <a:rPr lang="en-US" sz="1200" dirty="0" smtClean="0"/>
              <a:t>¾” Foam</a:t>
            </a:r>
          </a:p>
          <a:p>
            <a:r>
              <a:rPr lang="en-US" sz="1200" dirty="0" err="1" smtClean="0"/>
              <a:t>Versare</a:t>
            </a:r>
            <a:r>
              <a:rPr lang="en-US" sz="1200" dirty="0" smtClean="0"/>
              <a:t> Layer</a:t>
            </a:r>
          </a:p>
          <a:p>
            <a:r>
              <a:rPr lang="en-US" sz="1200" dirty="0" err="1" smtClean="0"/>
              <a:t>InnerSpring</a:t>
            </a:r>
            <a:r>
              <a:rPr lang="en-US" sz="1200" dirty="0" smtClean="0"/>
              <a:t> Coil Unit</a:t>
            </a:r>
          </a:p>
          <a:p>
            <a:r>
              <a:rPr lang="en-US" sz="1200" dirty="0" smtClean="0"/>
              <a:t>	360 Twin</a:t>
            </a:r>
          </a:p>
          <a:p>
            <a:r>
              <a:rPr lang="en-US" sz="1200" dirty="0" smtClean="0"/>
              <a:t>	520 Full</a:t>
            </a:r>
          </a:p>
          <a:p>
            <a:r>
              <a:rPr lang="en-US" sz="1200" dirty="0" smtClean="0"/>
              <a:t>	630 Queen</a:t>
            </a:r>
          </a:p>
          <a:p>
            <a:r>
              <a:rPr lang="en-US" sz="1200" dirty="0" smtClean="0"/>
              <a:t>	798 King</a:t>
            </a:r>
          </a:p>
          <a:p>
            <a:r>
              <a:rPr lang="en-US" sz="1200" dirty="0" err="1"/>
              <a:t>Versare</a:t>
            </a:r>
            <a:r>
              <a:rPr lang="en-US" sz="1200" dirty="0"/>
              <a:t> Layer</a:t>
            </a:r>
          </a:p>
          <a:p>
            <a:r>
              <a:rPr lang="en-US" sz="1200" dirty="0"/>
              <a:t>¾” Base </a:t>
            </a:r>
            <a:r>
              <a:rPr lang="en-US" sz="1200" dirty="0" smtClean="0"/>
              <a:t>Foam</a:t>
            </a:r>
          </a:p>
          <a:p>
            <a:r>
              <a:rPr lang="en-US" sz="1200" dirty="0" smtClean="0"/>
              <a:t>¾” Base Foam</a:t>
            </a:r>
          </a:p>
          <a:p>
            <a:endParaRPr lang="en-US" sz="1200" dirty="0"/>
          </a:p>
          <a:p>
            <a:r>
              <a:rPr lang="en-US" sz="1200" b="1" dirty="0" smtClean="0"/>
              <a:t>Edge Support</a:t>
            </a:r>
          </a:p>
          <a:p>
            <a:r>
              <a:rPr lang="en-US" sz="1200" dirty="0" smtClean="0"/>
              <a:t>Full Body Surround® </a:t>
            </a:r>
            <a:endParaRPr lang="en-US" sz="1200" dirty="0"/>
          </a:p>
          <a:p>
            <a:endParaRPr lang="en-US" sz="1200" dirty="0" smtClean="0"/>
          </a:p>
          <a:p>
            <a:r>
              <a:rPr lang="en-US" sz="1200" b="1" dirty="0" smtClean="0"/>
              <a:t>Box Spring</a:t>
            </a:r>
          </a:p>
          <a:p>
            <a:pPr algn="r"/>
            <a:r>
              <a:rPr lang="en-US" sz="1200" dirty="0" smtClean="0"/>
              <a:t>Wood</a:t>
            </a:r>
          </a:p>
          <a:p>
            <a:endParaRPr lang="en-US" sz="1200" dirty="0" smtClean="0"/>
          </a:p>
          <a:p>
            <a:r>
              <a:rPr lang="en-US" sz="1200" b="1" dirty="0" smtClean="0"/>
              <a:t>WARRANTY</a:t>
            </a:r>
          </a:p>
          <a:p>
            <a:r>
              <a:rPr lang="en-US" sz="1200" dirty="0" smtClean="0"/>
              <a:t>10 Years</a:t>
            </a:r>
          </a:p>
        </p:txBody>
      </p:sp>
      <p:pic>
        <p:nvPicPr>
          <p:cNvPr id="13" name="Picture 12" descr="Kingsdown Passions Collection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426995"/>
            <a:ext cx="2662147" cy="11732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4" r="21610"/>
          <a:stretch/>
        </p:blipFill>
        <p:spPr>
          <a:xfrm>
            <a:off x="6330884" y="426995"/>
            <a:ext cx="2578232" cy="47134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511726"/>
            <a:ext cx="4140198" cy="2332778"/>
          </a:xfrm>
          <a:prstGeom prst="rect">
            <a:avLst/>
          </a:prstGeom>
        </p:spPr>
      </p:pic>
      <p:pic>
        <p:nvPicPr>
          <p:cNvPr id="6" name="Picture 5" descr="Kingsdown Legacy Pillow Top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1701800"/>
            <a:ext cx="1600200" cy="775007"/>
          </a:xfrm>
          <a:prstGeom prst="rect">
            <a:avLst/>
          </a:prstGeom>
        </p:spPr>
      </p:pic>
      <p:pic>
        <p:nvPicPr>
          <p:cNvPr id="9" name="Picture 8" descr="Chilly Wav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1701800"/>
            <a:ext cx="773874" cy="32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6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71204" y="302361"/>
            <a:ext cx="1752779" cy="5816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HEIGHT: 13”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QUILT</a:t>
            </a:r>
          </a:p>
          <a:p>
            <a:r>
              <a:rPr lang="en-US" sz="1200" dirty="0" smtClean="0"/>
              <a:t>.7 </a:t>
            </a:r>
            <a:r>
              <a:rPr lang="en-US" sz="1200" dirty="0" err="1" smtClean="0"/>
              <a:t>oz</a:t>
            </a:r>
            <a:r>
              <a:rPr lang="en-US" sz="1200" dirty="0" smtClean="0"/>
              <a:t> FR Fiber</a:t>
            </a:r>
          </a:p>
          <a:p>
            <a:r>
              <a:rPr lang="en-US" sz="1200" dirty="0" smtClean="0"/>
              <a:t>1 ¼” Quilting Poly</a:t>
            </a:r>
          </a:p>
          <a:p>
            <a:r>
              <a:rPr lang="en-US" sz="1200" dirty="0" smtClean="0"/>
              <a:t>1 </a:t>
            </a:r>
            <a:r>
              <a:rPr lang="en-US" sz="1200" dirty="0" err="1" smtClean="0"/>
              <a:t>oz</a:t>
            </a:r>
            <a:r>
              <a:rPr lang="en-US" sz="1200" dirty="0" smtClean="0"/>
              <a:t> Conjugate Fiber</a:t>
            </a:r>
          </a:p>
          <a:p>
            <a:endParaRPr lang="en-US" sz="1200" dirty="0"/>
          </a:p>
          <a:p>
            <a:r>
              <a:rPr lang="en-US" sz="1200" b="1" dirty="0" smtClean="0"/>
              <a:t>UNIT</a:t>
            </a:r>
          </a:p>
          <a:p>
            <a:r>
              <a:rPr lang="en-US" sz="1200" dirty="0"/>
              <a:t>1 ½” Conv. Support </a:t>
            </a:r>
            <a:r>
              <a:rPr lang="en-US" sz="1200" dirty="0" smtClean="0"/>
              <a:t>Foam</a:t>
            </a:r>
            <a:endParaRPr lang="en-US" sz="1200" b="1" dirty="0" smtClean="0"/>
          </a:p>
          <a:p>
            <a:r>
              <a:rPr lang="en-US" sz="1200" dirty="0" smtClean="0"/>
              <a:t>1” </a:t>
            </a:r>
            <a:r>
              <a:rPr lang="en-US" sz="1200" dirty="0" err="1" smtClean="0"/>
              <a:t>SuperSoft</a:t>
            </a:r>
            <a:r>
              <a:rPr lang="en-US" sz="1200" dirty="0" smtClean="0"/>
              <a:t> Foam</a:t>
            </a:r>
          </a:p>
          <a:p>
            <a:r>
              <a:rPr lang="en-US" sz="1200" dirty="0"/>
              <a:t>3/8” CHILLY WAVE™ </a:t>
            </a:r>
          </a:p>
          <a:p>
            <a:r>
              <a:rPr lang="en-US" sz="1200" dirty="0"/>
              <a:t>Memory Foam</a:t>
            </a:r>
          </a:p>
          <a:p>
            <a:r>
              <a:rPr lang="en-US" sz="1200" dirty="0"/>
              <a:t>Lumbar Support Band</a:t>
            </a:r>
          </a:p>
          <a:p>
            <a:r>
              <a:rPr lang="en-US" sz="1200" dirty="0" smtClean="0"/>
              <a:t>¾” Foam</a:t>
            </a:r>
          </a:p>
          <a:p>
            <a:r>
              <a:rPr lang="en-US" sz="1200" dirty="0" err="1" smtClean="0"/>
              <a:t>Versare</a:t>
            </a:r>
            <a:r>
              <a:rPr lang="en-US" sz="1200" dirty="0" smtClean="0"/>
              <a:t> Layer</a:t>
            </a:r>
          </a:p>
          <a:p>
            <a:r>
              <a:rPr lang="en-US" sz="1200" dirty="0" err="1"/>
              <a:t>InnerSpring</a:t>
            </a:r>
            <a:r>
              <a:rPr lang="en-US" sz="1200" dirty="0"/>
              <a:t> Coil Unit</a:t>
            </a:r>
          </a:p>
          <a:p>
            <a:r>
              <a:rPr lang="en-US" sz="1200" dirty="0"/>
              <a:t>	360 Twin</a:t>
            </a:r>
          </a:p>
          <a:p>
            <a:r>
              <a:rPr lang="en-US" sz="1200" dirty="0"/>
              <a:t>	520 Full</a:t>
            </a:r>
          </a:p>
          <a:p>
            <a:r>
              <a:rPr lang="en-US" sz="1200" dirty="0"/>
              <a:t>	630 Queen</a:t>
            </a:r>
          </a:p>
          <a:p>
            <a:r>
              <a:rPr lang="en-US" sz="1200" dirty="0"/>
              <a:t>	798 King</a:t>
            </a:r>
          </a:p>
          <a:p>
            <a:r>
              <a:rPr lang="en-US" sz="1200" dirty="0" err="1" smtClean="0"/>
              <a:t>Versare</a:t>
            </a:r>
            <a:r>
              <a:rPr lang="en-US" sz="1200" dirty="0" smtClean="0"/>
              <a:t> </a:t>
            </a:r>
            <a:r>
              <a:rPr lang="en-US" sz="1200" dirty="0"/>
              <a:t>Layer</a:t>
            </a:r>
          </a:p>
          <a:p>
            <a:r>
              <a:rPr lang="en-US" sz="1200" dirty="0"/>
              <a:t>¾” Base </a:t>
            </a:r>
            <a:r>
              <a:rPr lang="en-US" sz="1200" dirty="0" smtClean="0"/>
              <a:t>Foam</a:t>
            </a:r>
          </a:p>
          <a:p>
            <a:endParaRPr lang="en-US" sz="1200" dirty="0"/>
          </a:p>
          <a:p>
            <a:r>
              <a:rPr lang="en-US" sz="1200" b="1" dirty="0" smtClean="0"/>
              <a:t>Edge Support</a:t>
            </a:r>
          </a:p>
          <a:p>
            <a:r>
              <a:rPr lang="en-US" sz="1200" dirty="0" smtClean="0"/>
              <a:t>Full Body Surround® </a:t>
            </a:r>
            <a:endParaRPr lang="en-US" sz="1200" dirty="0"/>
          </a:p>
          <a:p>
            <a:endParaRPr lang="en-US" sz="1200" dirty="0" smtClean="0"/>
          </a:p>
          <a:p>
            <a:r>
              <a:rPr lang="en-US" sz="1200" b="1" dirty="0" smtClean="0"/>
              <a:t>Box Spring</a:t>
            </a:r>
          </a:p>
          <a:p>
            <a:pPr algn="r"/>
            <a:r>
              <a:rPr lang="en-US" sz="1200" dirty="0" smtClean="0"/>
              <a:t>Wood</a:t>
            </a:r>
          </a:p>
          <a:p>
            <a:endParaRPr lang="en-US" sz="1200" dirty="0" smtClean="0"/>
          </a:p>
          <a:p>
            <a:r>
              <a:rPr lang="en-US" sz="1200" b="1" dirty="0" smtClean="0"/>
              <a:t>WARRANTY</a:t>
            </a:r>
          </a:p>
          <a:p>
            <a:r>
              <a:rPr lang="en-US" sz="1200" dirty="0" smtClean="0"/>
              <a:t>10 Years</a:t>
            </a:r>
          </a:p>
        </p:txBody>
      </p:sp>
      <p:pic>
        <p:nvPicPr>
          <p:cNvPr id="13" name="Picture 12" descr="Kingsdown Passions Collection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426995"/>
            <a:ext cx="2662147" cy="11732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2" r="21892"/>
          <a:stretch/>
        </p:blipFill>
        <p:spPr>
          <a:xfrm>
            <a:off x="6321818" y="426995"/>
            <a:ext cx="2596363" cy="4256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597617"/>
            <a:ext cx="4140198" cy="21609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500" y="1701798"/>
            <a:ext cx="1727200" cy="787401"/>
          </a:xfrm>
          <a:prstGeom prst="rect">
            <a:avLst/>
          </a:prstGeom>
        </p:spPr>
      </p:pic>
      <p:pic>
        <p:nvPicPr>
          <p:cNvPr id="10" name="Picture 9" descr="Chilly Wav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1436595"/>
            <a:ext cx="773874" cy="32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19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71204" y="302361"/>
            <a:ext cx="1838214" cy="5816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HEIGHT: 13”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QUILT</a:t>
            </a:r>
          </a:p>
          <a:p>
            <a:r>
              <a:rPr lang="en-US" sz="1200" dirty="0" smtClean="0"/>
              <a:t>.7 </a:t>
            </a:r>
            <a:r>
              <a:rPr lang="en-US" sz="1200" dirty="0" err="1" smtClean="0"/>
              <a:t>oz</a:t>
            </a:r>
            <a:r>
              <a:rPr lang="en-US" sz="1200" dirty="0" smtClean="0"/>
              <a:t> FR Fiber</a:t>
            </a:r>
          </a:p>
          <a:p>
            <a:r>
              <a:rPr lang="en-US" sz="1200" dirty="0" smtClean="0"/>
              <a:t>7/16” Quilting Poly</a:t>
            </a:r>
          </a:p>
          <a:p>
            <a:r>
              <a:rPr lang="en-US" sz="1200" dirty="0"/>
              <a:t>7/16” Quilting Poly</a:t>
            </a:r>
          </a:p>
          <a:p>
            <a:endParaRPr lang="en-US" sz="1200" dirty="0"/>
          </a:p>
          <a:p>
            <a:r>
              <a:rPr lang="en-US" sz="1200" b="1" dirty="0" smtClean="0"/>
              <a:t>UNIT</a:t>
            </a:r>
          </a:p>
          <a:p>
            <a:r>
              <a:rPr lang="en-US" sz="1200" dirty="0"/>
              <a:t>1 ½” Conv. </a:t>
            </a:r>
            <a:r>
              <a:rPr lang="en-US" sz="1200" dirty="0" smtClean="0"/>
              <a:t>Firm </a:t>
            </a:r>
            <a:r>
              <a:rPr lang="en-US" sz="1200" dirty="0" err="1" smtClean="0"/>
              <a:t>Kingsfoam</a:t>
            </a:r>
            <a:endParaRPr lang="en-US" sz="1200" b="1" dirty="0" smtClean="0"/>
          </a:p>
          <a:p>
            <a:r>
              <a:rPr lang="en-US" sz="1200" dirty="0" smtClean="0"/>
              <a:t>1” Firm </a:t>
            </a:r>
            <a:r>
              <a:rPr lang="en-US" sz="1200" dirty="0" err="1" smtClean="0"/>
              <a:t>Kingsfoam</a:t>
            </a:r>
            <a:endParaRPr lang="en-US" sz="1200" dirty="0" smtClean="0"/>
          </a:p>
          <a:p>
            <a:r>
              <a:rPr lang="en-US" sz="1200" dirty="0"/>
              <a:t>3/8” CHILLY WAVE™ </a:t>
            </a:r>
          </a:p>
          <a:p>
            <a:r>
              <a:rPr lang="en-US" sz="1200" dirty="0"/>
              <a:t>Memory Foam</a:t>
            </a:r>
          </a:p>
          <a:p>
            <a:r>
              <a:rPr lang="en-US" sz="1200" dirty="0"/>
              <a:t>Lumbar Support Band</a:t>
            </a:r>
          </a:p>
          <a:p>
            <a:r>
              <a:rPr lang="en-US" sz="1200" dirty="0" smtClean="0"/>
              <a:t>¾” Foam</a:t>
            </a:r>
          </a:p>
          <a:p>
            <a:r>
              <a:rPr lang="en-US" sz="1200" dirty="0" err="1" smtClean="0"/>
              <a:t>Versare</a:t>
            </a:r>
            <a:r>
              <a:rPr lang="en-US" sz="1200" dirty="0" smtClean="0"/>
              <a:t> Layer</a:t>
            </a:r>
          </a:p>
          <a:p>
            <a:r>
              <a:rPr lang="en-US" sz="1200" dirty="0" err="1"/>
              <a:t>InnerSpring</a:t>
            </a:r>
            <a:r>
              <a:rPr lang="en-US" sz="1200" dirty="0"/>
              <a:t> Coil Unit</a:t>
            </a:r>
          </a:p>
          <a:p>
            <a:r>
              <a:rPr lang="en-US" sz="1200" dirty="0"/>
              <a:t>	360 Twin</a:t>
            </a:r>
          </a:p>
          <a:p>
            <a:r>
              <a:rPr lang="en-US" sz="1200" dirty="0"/>
              <a:t>	520 Full</a:t>
            </a:r>
          </a:p>
          <a:p>
            <a:r>
              <a:rPr lang="en-US" sz="1200" dirty="0"/>
              <a:t>	630 Queen</a:t>
            </a:r>
          </a:p>
          <a:p>
            <a:r>
              <a:rPr lang="en-US" sz="1200" dirty="0"/>
              <a:t>	798 King</a:t>
            </a:r>
          </a:p>
          <a:p>
            <a:r>
              <a:rPr lang="en-US" sz="1200" dirty="0" err="1" smtClean="0"/>
              <a:t>Versare</a:t>
            </a:r>
            <a:r>
              <a:rPr lang="en-US" sz="1200" dirty="0" smtClean="0"/>
              <a:t> </a:t>
            </a:r>
            <a:r>
              <a:rPr lang="en-US" sz="1200" dirty="0"/>
              <a:t>Layer</a:t>
            </a:r>
          </a:p>
          <a:p>
            <a:r>
              <a:rPr lang="en-US" sz="1200" dirty="0"/>
              <a:t>¾” Base </a:t>
            </a:r>
            <a:r>
              <a:rPr lang="en-US" sz="1200" dirty="0" smtClean="0"/>
              <a:t>Foam</a:t>
            </a:r>
          </a:p>
          <a:p>
            <a:endParaRPr lang="en-US" sz="1200" dirty="0"/>
          </a:p>
          <a:p>
            <a:r>
              <a:rPr lang="en-US" sz="1200" b="1" dirty="0" smtClean="0"/>
              <a:t>Edge Support</a:t>
            </a:r>
          </a:p>
          <a:p>
            <a:r>
              <a:rPr lang="en-US" sz="1200" dirty="0" smtClean="0"/>
              <a:t>Full Body Surround® </a:t>
            </a:r>
            <a:endParaRPr lang="en-US" sz="1200" dirty="0"/>
          </a:p>
          <a:p>
            <a:endParaRPr lang="en-US" sz="1200" dirty="0" smtClean="0"/>
          </a:p>
          <a:p>
            <a:r>
              <a:rPr lang="en-US" sz="1200" b="1" dirty="0" smtClean="0"/>
              <a:t>Box Spring</a:t>
            </a:r>
          </a:p>
          <a:p>
            <a:pPr algn="r"/>
            <a:r>
              <a:rPr lang="en-US" sz="1200" dirty="0" smtClean="0"/>
              <a:t>Wood</a:t>
            </a:r>
          </a:p>
          <a:p>
            <a:endParaRPr lang="en-US" sz="1200" dirty="0" smtClean="0"/>
          </a:p>
          <a:p>
            <a:r>
              <a:rPr lang="en-US" sz="1200" b="1" dirty="0" smtClean="0"/>
              <a:t>WARRANTY</a:t>
            </a:r>
          </a:p>
          <a:p>
            <a:r>
              <a:rPr lang="en-US" sz="1200" dirty="0" smtClean="0"/>
              <a:t>10 Years</a:t>
            </a:r>
          </a:p>
        </p:txBody>
      </p:sp>
      <p:pic>
        <p:nvPicPr>
          <p:cNvPr id="13" name="Picture 12" descr="Kingsdown Passions Collection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426995"/>
            <a:ext cx="2662147" cy="11732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1" r="21825"/>
          <a:stretch/>
        </p:blipFill>
        <p:spPr>
          <a:xfrm>
            <a:off x="6330949" y="503195"/>
            <a:ext cx="2578101" cy="4176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26" y="4597617"/>
            <a:ext cx="4027947" cy="2160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9" y="1600200"/>
            <a:ext cx="1646147" cy="800101"/>
          </a:xfrm>
          <a:prstGeom prst="rect">
            <a:avLst/>
          </a:prstGeom>
        </p:spPr>
      </p:pic>
      <p:pic>
        <p:nvPicPr>
          <p:cNvPr id="10" name="Picture 9" descr="Chilly Wav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1374591"/>
            <a:ext cx="773874" cy="32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05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14507</TotalTime>
  <Words>336</Words>
  <Application>Microsoft Macintosh PowerPoint</Application>
  <PresentationFormat>On-screen Show (4:3)</PresentationFormat>
  <Paragraphs>152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Office Theme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Company>Kingsdown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JoAnne Doberstein</dc:creator>
  <cp:lastModifiedBy>Jacqueline Morton</cp:lastModifiedBy>
  <cp:revision>796</cp:revision>
  <cp:lastPrinted>2012-09-26T19:55:36Z</cp:lastPrinted>
  <dcterms:created xsi:type="dcterms:W3CDTF">2011-11-15T20:41:13Z</dcterms:created>
  <dcterms:modified xsi:type="dcterms:W3CDTF">2013-03-18T22:42:15Z</dcterms:modified>
</cp:coreProperties>
</file>